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3" r:id="rId5"/>
    <p:sldMasterId id="2147483664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9601200" cx="73152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CB18EFB-5094-47BC-81F5-5332389E86CE}">
  <a:tblStyle styleId="{1CB18EFB-5094-47BC-81F5-5332389E86C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2.xml"/><Relationship Id="rId6" Type="http://schemas.openxmlformats.org/officeDocument/2006/relationships/slideMaster" Target="slideMasters/slideMaster2.xml"/><Relationship Id="rId18" Type="http://schemas.openxmlformats.org/officeDocument/2006/relationships/slide" Target="slides/slide1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2.png>
</file>

<file path=ppt/media/image13.png>
</file>

<file path=ppt/media/image14.png>
</file>

<file path=ppt/media/image15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eaa9ee4da2_0_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geaa9ee4da2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5" name="Google Shape;115;geaa9ee4da2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45da9f0dc6_1_54:notes"/>
          <p:cNvSpPr/>
          <p:nvPr>
            <p:ph idx="2" type="sldImg"/>
          </p:nvPr>
        </p:nvSpPr>
        <p:spPr>
          <a:xfrm>
            <a:off x="2286000" y="719137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83" name="Google Shape;183;g145da9f0dc6_1_54:notes"/>
          <p:cNvSpPr txBox="1"/>
          <p:nvPr>
            <p:ph idx="1" type="body"/>
          </p:nvPr>
        </p:nvSpPr>
        <p:spPr>
          <a:xfrm>
            <a:off x="731837" y="4560887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145da9f0dc6_1_54:notes"/>
          <p:cNvSpPr txBox="1"/>
          <p:nvPr/>
        </p:nvSpPr>
        <p:spPr>
          <a:xfrm>
            <a:off x="4143375" y="9120187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45da9f0dc6_1_108:notes"/>
          <p:cNvSpPr/>
          <p:nvPr>
            <p:ph idx="2" type="sldImg"/>
          </p:nvPr>
        </p:nvSpPr>
        <p:spPr>
          <a:xfrm>
            <a:off x="2286000" y="719137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07" name="Google Shape;207;g145da9f0dc6_1_108:notes"/>
          <p:cNvSpPr txBox="1"/>
          <p:nvPr>
            <p:ph idx="1" type="body"/>
          </p:nvPr>
        </p:nvSpPr>
        <p:spPr>
          <a:xfrm>
            <a:off x="731837" y="4560887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145da9f0dc6_1_108:notes"/>
          <p:cNvSpPr txBox="1"/>
          <p:nvPr/>
        </p:nvSpPr>
        <p:spPr>
          <a:xfrm>
            <a:off x="4143375" y="9120187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45da9f0dc6_1_131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31" name="Google Shape;231;g145da9f0dc6_1_131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2" name="Google Shape;232;g145da9f0dc6_1_131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45da9f0dc6_0_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g145da9f0dc6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4" name="Google Shape;124;g145da9f0dc6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25978f3561_0_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g125978f3561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0" name="Google Shape;130;g125978f3561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45da9f0dc6_0_5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35" name="Google Shape;135;g145da9f0dc6_0_5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6" name="Google Shape;136;g145da9f0dc6_0_5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45da9f0dc6_0_11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42" name="Google Shape;142;g145da9f0dc6_0_11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3" name="Google Shape;143;g145da9f0dc6_0_11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45da9f0dc6_0_94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51" name="Google Shape;151;g145da9f0dc6_0_94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2" name="Google Shape;152;g145da9f0dc6_0_94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45da9f0dc6_0_10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58" name="Google Shape;158;g145da9f0dc6_0_10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9" name="Google Shape;159;g145da9f0dc6_0_10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45da9f0dc6_0_431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7" name="Google Shape;167;g145da9f0dc6_0_431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8" name="Google Shape;168;g145da9f0dc6_0_431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45da9f0dc6_0_437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74" name="Google Shape;174;g145da9f0dc6_0_437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5" name="Google Shape;175;g145da9f0dc6_0_437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365125" y="382587"/>
            <a:ext cx="6573900" cy="15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1" type="body"/>
          </p:nvPr>
        </p:nvSpPr>
        <p:spPr>
          <a:xfrm>
            <a:off x="365125" y="2246312"/>
            <a:ext cx="6578700" cy="6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5800">
            <a:noAutofit/>
          </a:bodyPr>
          <a:lstStyle>
            <a:lvl1pPr indent="-228600" lvl="0" marL="45720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rtl="0" algn="l">
              <a:lnSpc>
                <a:spcPct val="87000"/>
              </a:lnSpc>
              <a:spcBef>
                <a:spcPts val="1400"/>
              </a:spcBef>
              <a:spcAft>
                <a:spcPts val="0"/>
              </a:spcAft>
              <a:buSzPts val="3000"/>
              <a:buNone/>
              <a:defRPr/>
            </a:lvl2pPr>
            <a:lvl3pPr indent="-228600" lvl="2" marL="1371600" rtl="0" algn="l">
              <a:lnSpc>
                <a:spcPct val="87000"/>
              </a:lnSpc>
              <a:spcBef>
                <a:spcPts val="1100"/>
              </a:spcBef>
              <a:spcAft>
                <a:spcPts val="0"/>
              </a:spcAft>
              <a:buSzPts val="2500"/>
              <a:buNone/>
              <a:defRPr/>
            </a:lvl3pPr>
            <a:lvl4pPr indent="-228600" lvl="3" marL="1828800" rtl="0" algn="l">
              <a:lnSpc>
                <a:spcPct val="87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/>
            </a:lvl4pPr>
            <a:lvl5pPr indent="-228600" lvl="4" marL="2286000" rtl="0" algn="l">
              <a:lnSpc>
                <a:spcPct val="87000"/>
              </a:lnSpc>
              <a:spcBef>
                <a:spcPts val="500"/>
              </a:spcBef>
              <a:spcAft>
                <a:spcPts val="0"/>
              </a:spcAft>
              <a:buSzPts val="2100"/>
              <a:buNone/>
              <a:defRPr/>
            </a:lvl5pPr>
            <a:lvl6pPr indent="-228600" lvl="5" marL="27432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6pPr>
            <a:lvl7pPr indent="-228600" lvl="6" marL="32004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7pPr>
            <a:lvl8pPr indent="-228600" lvl="7" marL="36576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8pPr>
            <a:lvl9pPr indent="-228600" lvl="8" marL="4114800" rtl="0" algn="l">
              <a:lnSpc>
                <a:spcPct val="87000"/>
              </a:lnSpc>
              <a:spcBef>
                <a:spcPts val="200"/>
              </a:spcBef>
              <a:spcAft>
                <a:spcPts val="200"/>
              </a:spcAft>
              <a:buSzPts val="21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5241925" y="8742362"/>
            <a:ext cx="1698600" cy="6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0" lvl="0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layout with centered title and subtitle placeholders" type="title">
  <p:cSld name="TITLE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9875">
            <a:noAutofit/>
          </a:bodyPr>
          <a:lstStyle>
            <a:lvl1pPr lv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93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93000"/>
              </a:lnSpc>
              <a:spcBef>
                <a:spcPts val="110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93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93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93000"/>
              </a:lnSpc>
              <a:spcBef>
                <a:spcPts val="200"/>
              </a:spcBef>
              <a:spcAft>
                <a:spcPts val="20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5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15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5"/>
          <p:cNvSpPr txBox="1"/>
          <p:nvPr>
            <p:ph idx="12" type="sldNum"/>
          </p:nvPr>
        </p:nvSpPr>
        <p:spPr>
          <a:xfrm>
            <a:off x="5241925" y="8742362"/>
            <a:ext cx="1701900" cy="6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0" lvl="0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Google Shape;104;p16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5" name="Google Shape;105;p16"/>
          <p:cNvSpPr txBox="1"/>
          <p:nvPr>
            <p:ph idx="12" type="sldNum"/>
          </p:nvPr>
        </p:nvSpPr>
        <p:spPr>
          <a:xfrm>
            <a:off x="5241925" y="8742362"/>
            <a:ext cx="1701900" cy="6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0" lvl="0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365125" y="382587"/>
            <a:ext cx="6572400" cy="15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365125" y="2246312"/>
            <a:ext cx="6576900" cy="63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5800">
            <a:noAutofit/>
          </a:bodyPr>
          <a:lstStyle>
            <a:lvl1pPr indent="-228600" lvl="0" marL="45720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 algn="l">
              <a:lnSpc>
                <a:spcPct val="87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lnSpc>
                <a:spcPct val="87000"/>
              </a:lnSpc>
              <a:spcBef>
                <a:spcPts val="11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lnSpc>
                <a:spcPct val="87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lnSpc>
                <a:spcPct val="87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lnSpc>
                <a:spcPct val="87000"/>
              </a:lnSpc>
              <a:spcBef>
                <a:spcPts val="200"/>
              </a:spcBef>
              <a:spcAft>
                <a:spcPts val="2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7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" name="Google Shape;110;p17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" name="Google Shape;111;p17"/>
          <p:cNvSpPr txBox="1"/>
          <p:nvPr>
            <p:ph idx="12" type="sldNum"/>
          </p:nvPr>
        </p:nvSpPr>
        <p:spPr>
          <a:xfrm>
            <a:off x="5241925" y="8742362"/>
            <a:ext cx="1697100" cy="6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0" lvl="0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/>
          <p:nvPr/>
        </p:nvSpPr>
        <p:spPr>
          <a:xfrm>
            <a:off x="365125" y="8742362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4"/>
          <p:cNvSpPr/>
          <p:nvPr/>
        </p:nvSpPr>
        <p:spPr>
          <a:xfrm>
            <a:off x="2498725" y="8742362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5241925" y="8742362"/>
            <a:ext cx="1701900" cy="6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  <p:sp>
        <p:nvSpPr>
          <p:cNvPr id="94" name="Google Shape;94;p14"/>
          <p:cNvSpPr txBox="1"/>
          <p:nvPr>
            <p:ph type="title"/>
          </p:nvPr>
        </p:nvSpPr>
        <p:spPr>
          <a:xfrm>
            <a:off x="365125" y="382587"/>
            <a:ext cx="6576900" cy="159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365125" y="2246312"/>
            <a:ext cx="6576900" cy="63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9875">
            <a:noAutofit/>
          </a:bodyPr>
          <a:lstStyle>
            <a:lvl1pPr indent="-2286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3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  <a:defRPr b="0" i="0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3000"/>
              </a:lnSpc>
              <a:spcBef>
                <a:spcPts val="1100"/>
              </a:spcBef>
              <a:spcAft>
                <a:spcPts val="0"/>
              </a:spcAft>
              <a:buSzPts val="1400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3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3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3000"/>
              </a:lnSpc>
              <a:spcBef>
                <a:spcPts val="200"/>
              </a:spcBef>
              <a:spcAft>
                <a:spcPts val="20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117" name="Google Shape;11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37286" y="646900"/>
            <a:ext cx="3040625" cy="26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24150" y="6767800"/>
            <a:ext cx="1866900" cy="1866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 txBox="1"/>
          <p:nvPr/>
        </p:nvSpPr>
        <p:spPr>
          <a:xfrm>
            <a:off x="2166900" y="3714800"/>
            <a:ext cx="29814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Renton Fish and Game Club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USPSA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 sz="2400"/>
              <a:t>August</a:t>
            </a:r>
            <a: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2022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Match Booklet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Match Director: </a:t>
            </a:r>
            <a:r>
              <a:rPr lang="en-US">
                <a:solidFill>
                  <a:schemeClr val="dk1"/>
                </a:solidFill>
              </a:rPr>
              <a:t>Eric Beerbaum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Range Master: </a:t>
            </a:r>
            <a:r>
              <a:rPr lang="en-US"/>
              <a:t>Marcel Englmaier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Stats: </a:t>
            </a:r>
            <a:r>
              <a:rPr lang="en-US">
                <a:solidFill>
                  <a:schemeClr val="dk1"/>
                </a:solidFill>
              </a:rPr>
              <a:t>Marcel Englmaier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8"/>
          <p:cNvSpPr txBox="1"/>
          <p:nvPr/>
        </p:nvSpPr>
        <p:spPr>
          <a:xfrm>
            <a:off x="2166888" y="8792800"/>
            <a:ext cx="2981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Round Count: </a:t>
            </a:r>
            <a:r>
              <a:rPr b="1" lang="en-US" sz="2300"/>
              <a:t>1</a:t>
            </a:r>
            <a:r>
              <a:rPr b="1" i="0" lang="en-US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42 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2" y="7708900"/>
            <a:ext cx="1057275" cy="9255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7" name="Google Shape;187;p27"/>
          <p:cNvGrpSpPr/>
          <p:nvPr/>
        </p:nvGrpSpPr>
        <p:grpSpPr>
          <a:xfrm>
            <a:off x="342900" y="749300"/>
            <a:ext cx="6667500" cy="4533899"/>
            <a:chOff x="216" y="472"/>
            <a:chExt cx="4200" cy="2856"/>
          </a:xfrm>
        </p:grpSpPr>
        <p:sp>
          <p:nvSpPr>
            <p:cNvPr id="188" name="Google Shape;188;p27"/>
            <p:cNvSpPr txBox="1"/>
            <p:nvPr/>
          </p:nvSpPr>
          <p:spPr>
            <a:xfrm>
              <a:off x="216" y="472"/>
              <a:ext cx="4200" cy="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975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-US" sz="16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Stage </a:t>
              </a:r>
              <a:r>
                <a:rPr lang="en-US" sz="1600"/>
                <a:t>6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i="0" lang="en-US" sz="28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Take Your Time Or The </a:t>
              </a:r>
              <a:r>
                <a:rPr b="1" lang="en-US" sz="2800"/>
                <a:t>Shot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Course Designer:  Marcel Englmaier</a:t>
              </a:r>
              <a:endParaRPr/>
            </a:p>
          </p:txBody>
        </p:sp>
        <p:sp>
          <p:nvSpPr>
            <p:cNvPr id="189" name="Google Shape;189;p27"/>
            <p:cNvSpPr txBox="1"/>
            <p:nvPr/>
          </p:nvSpPr>
          <p:spPr>
            <a:xfrm>
              <a:off x="216" y="1264"/>
              <a:ext cx="4200" cy="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100"/>
                <a:t>Take Your Time Or The Shot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is a 2</a:t>
              </a:r>
              <a:r>
                <a:rPr lang="en-US" sz="1100"/>
                <a:t>5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round, </a:t>
              </a:r>
              <a:r>
                <a:rPr lang="en-US" sz="1100"/>
                <a:t>125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point Comstock long course. There are 1</a:t>
              </a:r>
              <a:r>
                <a:rPr lang="en-US" sz="1100"/>
                <a:t>2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USPSA targets and </a:t>
              </a:r>
              <a:r>
                <a:rPr lang="en-US" sz="1100"/>
                <a:t>1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steel targets.</a:t>
              </a:r>
              <a:r>
                <a:rPr lang="en-US" sz="1100"/>
                <a:t> 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 best </a:t>
              </a:r>
              <a:r>
                <a:rPr lang="en-US" sz="1100"/>
                <a:t>two 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hits per target will score. </a:t>
              </a:r>
              <a:r>
                <a:rPr lang="en-US" sz="1100">
                  <a:solidFill>
                    <a:schemeClr val="dk1"/>
                  </a:solidFill>
                </a:rPr>
                <a:t>Steel must fall to score. 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 start signal is audible</a:t>
              </a:r>
              <a:endParaRPr/>
            </a:p>
          </p:txBody>
        </p:sp>
        <p:sp>
          <p:nvSpPr>
            <p:cNvPr id="190" name="Google Shape;190;p27"/>
            <p:cNvSpPr txBox="1"/>
            <p:nvPr/>
          </p:nvSpPr>
          <p:spPr>
            <a:xfrm>
              <a:off x="216" y="2232"/>
              <a:ext cx="42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100"/>
                <a:t>The Start position isn’t determined yet. Something inconvenient to a fluid stage execution.</a:t>
              </a:r>
              <a:endParaRPr/>
            </a:p>
          </p:txBody>
        </p:sp>
        <p:sp>
          <p:nvSpPr>
            <p:cNvPr id="191" name="Google Shape;191;p27"/>
            <p:cNvSpPr txBox="1"/>
            <p:nvPr/>
          </p:nvSpPr>
          <p:spPr>
            <a:xfrm>
              <a:off x="216" y="2926"/>
              <a:ext cx="4200" cy="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On the audible start signal, </a:t>
              </a:r>
              <a:r>
                <a:rPr lang="en-US" sz="1100">
                  <a:solidFill>
                    <a:schemeClr val="dk1"/>
                  </a:solidFill>
                </a:rPr>
                <a:t>engage all targets from within the shooting area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.</a:t>
              </a:r>
              <a:endParaRPr b="0" i="0" sz="11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sz="1100"/>
            </a:p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100"/>
                <a:t>Minipopper activates Flipup target</a:t>
              </a:r>
              <a:endParaRPr sz="1100"/>
            </a:p>
          </p:txBody>
        </p:sp>
        <p:cxnSp>
          <p:nvCxnSpPr>
            <p:cNvPr id="192" name="Google Shape;192;p27"/>
            <p:cNvCxnSpPr/>
            <p:nvPr/>
          </p:nvCxnSpPr>
          <p:spPr>
            <a:xfrm>
              <a:off x="216" y="472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93" name="Google Shape;193;p27"/>
            <p:cNvCxnSpPr/>
            <p:nvPr/>
          </p:nvCxnSpPr>
          <p:spPr>
            <a:xfrm>
              <a:off x="216" y="1264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94" name="Google Shape;194;p27"/>
            <p:cNvCxnSpPr/>
            <p:nvPr/>
          </p:nvCxnSpPr>
          <p:spPr>
            <a:xfrm>
              <a:off x="216" y="2232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95" name="Google Shape;195;p27"/>
            <p:cNvCxnSpPr/>
            <p:nvPr/>
          </p:nvCxnSpPr>
          <p:spPr>
            <a:xfrm>
              <a:off x="216" y="2926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96" name="Google Shape;196;p27"/>
            <p:cNvCxnSpPr/>
            <p:nvPr/>
          </p:nvCxnSpPr>
          <p:spPr>
            <a:xfrm>
              <a:off x="216" y="3328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97" name="Google Shape;197;p27"/>
            <p:cNvCxnSpPr/>
            <p:nvPr/>
          </p:nvCxnSpPr>
          <p:spPr>
            <a:xfrm>
              <a:off x="216" y="472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98" name="Google Shape;198;p27"/>
            <p:cNvCxnSpPr/>
            <p:nvPr/>
          </p:nvCxnSpPr>
          <p:spPr>
            <a:xfrm>
              <a:off x="216" y="1264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99" name="Google Shape;199;p27"/>
            <p:cNvCxnSpPr/>
            <p:nvPr/>
          </p:nvCxnSpPr>
          <p:spPr>
            <a:xfrm>
              <a:off x="216" y="2232"/>
              <a:ext cx="0" cy="6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00" name="Google Shape;200;p27"/>
            <p:cNvCxnSpPr/>
            <p:nvPr/>
          </p:nvCxnSpPr>
          <p:spPr>
            <a:xfrm>
              <a:off x="216" y="2926"/>
              <a:ext cx="0" cy="3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01" name="Google Shape;201;p27"/>
            <p:cNvCxnSpPr/>
            <p:nvPr/>
          </p:nvCxnSpPr>
          <p:spPr>
            <a:xfrm>
              <a:off x="4391" y="472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02" name="Google Shape;202;p27"/>
            <p:cNvCxnSpPr/>
            <p:nvPr/>
          </p:nvCxnSpPr>
          <p:spPr>
            <a:xfrm>
              <a:off x="4391" y="1264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03" name="Google Shape;203;p27"/>
            <p:cNvCxnSpPr/>
            <p:nvPr/>
          </p:nvCxnSpPr>
          <p:spPr>
            <a:xfrm>
              <a:off x="4391" y="2232"/>
              <a:ext cx="0" cy="6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04" name="Google Shape;204;p27"/>
            <p:cNvCxnSpPr/>
            <p:nvPr/>
          </p:nvCxnSpPr>
          <p:spPr>
            <a:xfrm>
              <a:off x="4391" y="2926"/>
              <a:ext cx="0" cy="3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2" y="7708900"/>
            <a:ext cx="1057275" cy="9255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1" name="Google Shape;211;p28"/>
          <p:cNvGrpSpPr/>
          <p:nvPr/>
        </p:nvGrpSpPr>
        <p:grpSpPr>
          <a:xfrm>
            <a:off x="342900" y="749300"/>
            <a:ext cx="6667500" cy="4533899"/>
            <a:chOff x="216" y="472"/>
            <a:chExt cx="4200" cy="2856"/>
          </a:xfrm>
        </p:grpSpPr>
        <p:sp>
          <p:nvSpPr>
            <p:cNvPr id="212" name="Google Shape;212;p28"/>
            <p:cNvSpPr txBox="1"/>
            <p:nvPr/>
          </p:nvSpPr>
          <p:spPr>
            <a:xfrm>
              <a:off x="216" y="472"/>
              <a:ext cx="4200" cy="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975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-US" sz="16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Stage 7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i="0" lang="en-US" sz="28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Tape Is Expensive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Course Designer:  Eric Beerbaum</a:t>
              </a:r>
              <a:endParaRPr/>
            </a:p>
          </p:txBody>
        </p:sp>
        <p:sp>
          <p:nvSpPr>
            <p:cNvPr id="213" name="Google Shape;213;p28"/>
            <p:cNvSpPr txBox="1"/>
            <p:nvPr/>
          </p:nvSpPr>
          <p:spPr>
            <a:xfrm>
              <a:off x="216" y="1264"/>
              <a:ext cx="4200" cy="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Aim Faster is a 16 round, 80 point Comstock long course. There are 14 USPSA targets and 2 steel targets.  The best one hit per target will score. </a:t>
              </a:r>
              <a:r>
                <a:rPr lang="en-US" sz="1100">
                  <a:solidFill>
                    <a:schemeClr val="dk1"/>
                  </a:solidFill>
                </a:rPr>
                <a:t>Steel must fall to score. 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 start signal is audible</a:t>
              </a:r>
              <a:endParaRPr/>
            </a:p>
          </p:txBody>
        </p:sp>
        <p:sp>
          <p:nvSpPr>
            <p:cNvPr id="214" name="Google Shape;214;p28"/>
            <p:cNvSpPr txBox="1"/>
            <p:nvPr/>
          </p:nvSpPr>
          <p:spPr>
            <a:xfrm>
              <a:off x="216" y="2232"/>
              <a:ext cx="42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 Handgun start position is anywhere outside shooting area, handgun loaded and holstered, wrists below  belt.</a:t>
              </a:r>
              <a:endParaRPr/>
            </a:p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 PCC start position is anywhere outside shooting area, PCC loaded, stock on belt, muzzle generally downrange.</a:t>
              </a:r>
              <a:endParaRPr/>
            </a:p>
          </p:txBody>
        </p:sp>
        <p:sp>
          <p:nvSpPr>
            <p:cNvPr id="215" name="Google Shape;215;p28"/>
            <p:cNvSpPr txBox="1"/>
            <p:nvPr/>
          </p:nvSpPr>
          <p:spPr>
            <a:xfrm>
              <a:off x="216" y="2926"/>
              <a:ext cx="4200" cy="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On the audible start signal, </a:t>
              </a:r>
              <a:r>
                <a:rPr lang="en-US" sz="1100">
                  <a:solidFill>
                    <a:schemeClr val="dk1"/>
                  </a:solidFill>
                </a:rPr>
                <a:t>engage all targets from within the shooting area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.</a:t>
              </a:r>
              <a:endParaRPr/>
            </a:p>
          </p:txBody>
        </p:sp>
        <p:cxnSp>
          <p:nvCxnSpPr>
            <p:cNvPr id="216" name="Google Shape;216;p28"/>
            <p:cNvCxnSpPr/>
            <p:nvPr/>
          </p:nvCxnSpPr>
          <p:spPr>
            <a:xfrm>
              <a:off x="216" y="472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17" name="Google Shape;217;p28"/>
            <p:cNvCxnSpPr/>
            <p:nvPr/>
          </p:nvCxnSpPr>
          <p:spPr>
            <a:xfrm>
              <a:off x="216" y="1264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18" name="Google Shape;218;p28"/>
            <p:cNvCxnSpPr/>
            <p:nvPr/>
          </p:nvCxnSpPr>
          <p:spPr>
            <a:xfrm>
              <a:off x="216" y="2232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19" name="Google Shape;219;p28"/>
            <p:cNvCxnSpPr/>
            <p:nvPr/>
          </p:nvCxnSpPr>
          <p:spPr>
            <a:xfrm>
              <a:off x="216" y="2926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20" name="Google Shape;220;p28"/>
            <p:cNvCxnSpPr/>
            <p:nvPr/>
          </p:nvCxnSpPr>
          <p:spPr>
            <a:xfrm>
              <a:off x="216" y="3328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21" name="Google Shape;221;p28"/>
            <p:cNvCxnSpPr/>
            <p:nvPr/>
          </p:nvCxnSpPr>
          <p:spPr>
            <a:xfrm>
              <a:off x="216" y="472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22" name="Google Shape;222;p28"/>
            <p:cNvCxnSpPr/>
            <p:nvPr/>
          </p:nvCxnSpPr>
          <p:spPr>
            <a:xfrm>
              <a:off x="216" y="1264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23" name="Google Shape;223;p28"/>
            <p:cNvCxnSpPr/>
            <p:nvPr/>
          </p:nvCxnSpPr>
          <p:spPr>
            <a:xfrm>
              <a:off x="216" y="2232"/>
              <a:ext cx="0" cy="6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24" name="Google Shape;224;p28"/>
            <p:cNvCxnSpPr/>
            <p:nvPr/>
          </p:nvCxnSpPr>
          <p:spPr>
            <a:xfrm>
              <a:off x="216" y="2926"/>
              <a:ext cx="0" cy="3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25" name="Google Shape;225;p28"/>
            <p:cNvCxnSpPr/>
            <p:nvPr/>
          </p:nvCxnSpPr>
          <p:spPr>
            <a:xfrm>
              <a:off x="4391" y="472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26" name="Google Shape;226;p28"/>
            <p:cNvCxnSpPr/>
            <p:nvPr/>
          </p:nvCxnSpPr>
          <p:spPr>
            <a:xfrm>
              <a:off x="4391" y="1264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27" name="Google Shape;227;p28"/>
            <p:cNvCxnSpPr/>
            <p:nvPr/>
          </p:nvCxnSpPr>
          <p:spPr>
            <a:xfrm>
              <a:off x="4391" y="2232"/>
              <a:ext cx="0" cy="6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28" name="Google Shape;228;p28"/>
            <p:cNvCxnSpPr/>
            <p:nvPr/>
          </p:nvCxnSpPr>
          <p:spPr>
            <a:xfrm>
              <a:off x="4391" y="2926"/>
              <a:ext cx="0" cy="3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89037" y="1616075"/>
            <a:ext cx="4864101" cy="58515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35" name="Google Shape;235;p29"/>
          <p:cNvGraphicFramePr/>
          <p:nvPr/>
        </p:nvGraphicFramePr>
        <p:xfrm>
          <a:off x="177800" y="165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{1CB18EFB-5094-47BC-81F5-5332389E86CE}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</a:t>
                      </a:r>
                      <a:r>
                        <a:rPr b="1" lang="en-US" sz="2000"/>
                        <a:t>7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-US" sz="2000"/>
                        <a:t>Tape Is Expensive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</a:t>
                      </a:r>
                      <a:r>
                        <a:rPr b="1" lang="en-US" sz="1200"/>
                        <a:t>Eric Beerbaum</a:t>
                      </a:r>
                      <a:endParaRPr sz="1400" u="none" cap="none" strike="noStrike"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236" name="Google Shape;236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203200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237" name="Google Shape;237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57936" y="196381"/>
            <a:ext cx="1057275" cy="925512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9"/>
          <p:cNvSpPr txBox="1"/>
          <p:nvPr/>
        </p:nvSpPr>
        <p:spPr>
          <a:xfrm>
            <a:off x="1702850" y="6682600"/>
            <a:ext cx="298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highlight>
                  <a:schemeClr val="dk1"/>
                </a:highlight>
              </a:rPr>
              <a:t>Shooting Area 1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239" name="Google Shape;239;p29"/>
          <p:cNvSpPr txBox="1"/>
          <p:nvPr/>
        </p:nvSpPr>
        <p:spPr>
          <a:xfrm>
            <a:off x="4333800" y="3957250"/>
            <a:ext cx="298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highlight>
                  <a:schemeClr val="dk1"/>
                </a:highlight>
              </a:rPr>
              <a:t>Shooting Area 2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/>
        </p:nvSpPr>
        <p:spPr>
          <a:xfrm>
            <a:off x="911700" y="1504475"/>
            <a:ext cx="54918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</a:rPr>
              <a:t>Stage </a:t>
            </a:r>
            <a:r>
              <a:rPr b="1" lang="en-US" sz="2200"/>
              <a:t>1</a:t>
            </a:r>
            <a:r>
              <a:rPr b="1" i="0" lang="en-US" sz="2200" u="none" cap="none" strike="noStrike">
                <a:solidFill>
                  <a:srgbClr val="000000"/>
                </a:solidFill>
              </a:rPr>
              <a:t>: CM 22-03 Double Stacked</a:t>
            </a:r>
            <a:endParaRPr b="1" i="0" sz="2200" u="none" cap="none" strike="noStrike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sz="2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/>
              <a:t>I</a:t>
            </a:r>
            <a:r>
              <a:rPr i="0" lang="en-US" sz="2200" u="none" cap="none" strike="noStrike">
                <a:solidFill>
                  <a:srgbClr val="000000"/>
                </a:solidFill>
              </a:rPr>
              <a:t>t</a:t>
            </a:r>
            <a:r>
              <a:rPr lang="en-US" sz="2200"/>
              <a:t>’s one of the new ones. We do not have to pay the Classifier Fee(so no increased cost) and it won’t count until USPSA has enough data create a High Hit Factor to make them count.</a:t>
            </a:r>
            <a:endParaRPr i="0" sz="2200" u="none" cap="none" strike="noStrike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22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/>
        </p:nvSpPr>
        <p:spPr>
          <a:xfrm>
            <a:off x="911700" y="1504475"/>
            <a:ext cx="54918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</a:rPr>
              <a:t>Stage </a:t>
            </a:r>
            <a:r>
              <a:rPr b="1" lang="en-US" sz="2200"/>
              <a:t>2</a:t>
            </a:r>
            <a:r>
              <a:rPr b="1" i="0" lang="en-US" sz="2200" u="none" cap="none" strike="noStrike">
                <a:solidFill>
                  <a:srgbClr val="000000"/>
                </a:solidFill>
              </a:rPr>
              <a:t>: CM 03-18</a:t>
            </a:r>
            <a:endParaRPr b="1" i="0" sz="2200" u="none" cap="none" strike="noStrike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22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138" name="Google Shape;13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9" name="Google Shape;139;p21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{1CB18EFB-5094-47BC-81F5-5332389E86CE}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Stage 3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 u="none" cap="none" strike="noStrike"/>
                        <a:t>Pizza Hut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Course Designer: Jordan Rogers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Pizza Hut is a 25 round, 125 point Comstock Long course. There are 10 IPSC targets and 5 steel targets. The best two hits per target will score. Steel must fall to score. The start signal is audible.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The start position is standing completely outside the shooting area with toes touching marks, facing DIRECTLY down range.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Handgun: loaded and holstered.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PCC: loaded, stock on belt, muzzle pointing down range. 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On the audible start signal, engage all targets from within the shooting area.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Popper 1 activates the drop turner, which is a disappearing target. 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5" name="Google Shape;145;p22"/>
          <p:cNvGraphicFramePr/>
          <p:nvPr/>
        </p:nvGraphicFramePr>
        <p:xfrm>
          <a:off x="177800" y="165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{1CB18EFB-5094-47BC-81F5-5332389E86CE}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3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Pizza Hut 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Jordan Rogers</a:t>
                      </a:r>
                      <a:endParaRPr sz="1400" u="none" cap="none" strike="noStrike"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146" name="Google Shape;14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03200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147" name="Google Shape;14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7261" y="248468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2"/>
          <p:cNvPicPr preferRelativeResize="0"/>
          <p:nvPr/>
        </p:nvPicPr>
        <p:blipFill rotWithShape="1">
          <a:blip r:embed="rId4">
            <a:alphaModFix/>
          </a:blip>
          <a:srcRect b="6217" l="6540" r="26850" t="0"/>
          <a:stretch/>
        </p:blipFill>
        <p:spPr>
          <a:xfrm>
            <a:off x="0" y="2172467"/>
            <a:ext cx="7315200" cy="57932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154" name="Google Shape;15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5" name="Google Shape;155;p23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{1CB18EFB-5094-47BC-81F5-5332389E86CE}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Stage 4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 u="none" cap="none" strike="noStrike"/>
                        <a:t>Gentle Spartans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Course Designer: Jordan Rogers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Gentle Spartans is a 21 round, 105 point Comstock long course. There are 8 USPSA targets and 5 steel targets. The best two hits per target will score. Steel must fall to score. The start signal is audible.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The start position is standing anywhere within the shooting area with wrists above shoulders. Loaded firearm staged on any barrel, lying flat and unsupported with muzzle pointing downrange. 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On the audible start signal, engage all targets within the shooting area.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1" name="Google Shape;161;p24"/>
          <p:cNvGraphicFramePr/>
          <p:nvPr/>
        </p:nvGraphicFramePr>
        <p:xfrm>
          <a:off x="177800" y="165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{1CB18EFB-5094-47BC-81F5-5332389E86CE}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4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Gentle Spartans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Jordan Rogers</a:t>
                      </a:r>
                      <a:endParaRPr sz="1400" u="none" cap="none" strike="noStrike"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162" name="Google Shape;16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79400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163" name="Google Shape;163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7261" y="248468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video game&#10;&#10;Description automatically generated" id="164" name="Google Shape;164;p24"/>
          <p:cNvPicPr preferRelativeResize="0"/>
          <p:nvPr/>
        </p:nvPicPr>
        <p:blipFill rotWithShape="1">
          <a:blip r:embed="rId4">
            <a:alphaModFix/>
          </a:blip>
          <a:srcRect b="0" l="1008" r="8974" t="0"/>
          <a:stretch/>
        </p:blipFill>
        <p:spPr>
          <a:xfrm>
            <a:off x="0" y="2669556"/>
            <a:ext cx="7306742" cy="45658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170" name="Google Shape;170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1" name="Google Shape;171;p25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{1CB18EFB-5094-47BC-81F5-5332389E86CE}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Stage </a:t>
                      </a:r>
                      <a:r>
                        <a:rPr lang="en-US" sz="1600"/>
                        <a:t>5</a:t>
                      </a:r>
                      <a:endParaRPr sz="1400" u="none" cap="none" strike="noStrike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>
                          <a:solidFill>
                            <a:schemeClr val="dk1"/>
                          </a:solidFill>
                        </a:rPr>
                        <a:t>Work The Corners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</a:rPr>
                        <a:t>Course Designer:  Eric Beerbaum</a:t>
                      </a:r>
                      <a:endParaRPr b="1" sz="28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Work The Corners is a 19 round, 95 point Comstock medium course. There are 8 USPSA targets and 3 steel targets.  The best two hits per target will score. Steel must fall to score. The start signal is audible.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The Handgun start position is heels touching start stick, handgun loaded and holstered, wrists below belt.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The PCC start position is heels touching start stick, PCC loaded, stock on belt, muzzle generally downrange.</a:t>
                      </a:r>
                      <a:endParaRPr sz="11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On the audible start signal, engage all targets within the shooting area.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7" name="Google Shape;177;p26"/>
          <p:cNvGraphicFramePr/>
          <p:nvPr/>
        </p:nvGraphicFramePr>
        <p:xfrm>
          <a:off x="177800" y="165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{1CB18EFB-5094-47BC-81F5-5332389E86CE}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</a:t>
                      </a:r>
                      <a:r>
                        <a:rPr b="1" lang="en-US" sz="2000"/>
                        <a:t>5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-US" sz="2000"/>
                        <a:t>Work The Corners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</a:t>
                      </a:r>
                      <a:r>
                        <a:rPr b="1" lang="en-US" sz="1200"/>
                        <a:t>Eric Beerbaum</a:t>
                      </a:r>
                      <a:endParaRPr sz="1400" u="none" cap="none" strike="noStrike"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178" name="Google Shape;17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03200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179" name="Google Shape;179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7261" y="248468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4637" y="1298575"/>
            <a:ext cx="6765924" cy="81041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I_THEME_TEMPLATE_DESIGN">
  <a:themeElements>
    <a:clrScheme name="POI_THEME_TEMPLATE_DESIGN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